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9" r:id="rId3"/>
    <p:sldId id="260" r:id="rId4"/>
    <p:sldId id="261" r:id="rId5"/>
    <p:sldId id="262" r:id="rId6"/>
    <p:sldId id="263"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FEB1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p:scale>
          <a:sx n="66" d="100"/>
          <a:sy n="66" d="100"/>
        </p:scale>
        <p:origin x="486" y="102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US"/>
              <a:t>Graph of Period</a:t>
            </a:r>
            <a:r>
              <a:rPr lang="en-US" baseline="0"/>
              <a:t> vs Square Root Length for a  Simple Pendulum</a:t>
            </a:r>
            <a:endParaRPr lang="en-US"/>
          </a:p>
        </c:rich>
      </c:tx>
      <c:layout/>
      <c:overlay val="1"/>
    </c:title>
    <c:autoTitleDeleted val="0"/>
    <c:plotArea>
      <c:layout>
        <c:manualLayout>
          <c:layoutTarget val="inner"/>
          <c:xMode val="edge"/>
          <c:yMode val="edge"/>
          <c:x val="8.1612033505140374E-2"/>
          <c:y val="1.6351785702651497E-2"/>
          <c:w val="0.9000268967515368"/>
          <c:h val="0.88424273078730331"/>
        </c:manualLayout>
      </c:layout>
      <c:scatterChart>
        <c:scatterStyle val="lineMarker"/>
        <c:varyColors val="0"/>
        <c:ser>
          <c:idx val="0"/>
          <c:order val="0"/>
          <c:spPr>
            <a:ln w="28575">
              <a:noFill/>
            </a:ln>
          </c:spPr>
          <c:errBars>
            <c:errDir val="y"/>
            <c:errBarType val="both"/>
            <c:errValType val="cust"/>
            <c:noEndCap val="0"/>
            <c:plus>
              <c:numRef>
                <c:f>Sheet1!$K$3:$K$12</c:f>
                <c:numCache>
                  <c:formatCode>General</c:formatCode>
                  <c:ptCount val="10"/>
                  <c:pt idx="0">
                    <c:v>0.19704069123315104</c:v>
                  </c:pt>
                  <c:pt idx="1">
                    <c:v>4.354025279395124E-2</c:v>
                  </c:pt>
                  <c:pt idx="2">
                    <c:v>0.38216752604414861</c:v>
                  </c:pt>
                  <c:pt idx="3">
                    <c:v>0.20730322723487937</c:v>
                  </c:pt>
                  <c:pt idx="4">
                    <c:v>0.70908479895125254</c:v>
                  </c:pt>
                  <c:pt idx="5">
                    <c:v>0.36198686406488356</c:v>
                  </c:pt>
                  <c:pt idx="6">
                    <c:v>0.44800994834336194</c:v>
                  </c:pt>
                  <c:pt idx="7">
                    <c:v>0.32800323771443907</c:v>
                  </c:pt>
                  <c:pt idx="8">
                    <c:v>0.14470175762434678</c:v>
                  </c:pt>
                  <c:pt idx="9">
                    <c:v>0.83404180020780316</c:v>
                  </c:pt>
                </c:numCache>
              </c:numRef>
            </c:plus>
            <c:minus>
              <c:numRef>
                <c:f>Sheet1!$K$3:$K$12</c:f>
                <c:numCache>
                  <c:formatCode>General</c:formatCode>
                  <c:ptCount val="10"/>
                  <c:pt idx="0">
                    <c:v>0.19704069123315104</c:v>
                  </c:pt>
                  <c:pt idx="1">
                    <c:v>4.354025279395124E-2</c:v>
                  </c:pt>
                  <c:pt idx="2">
                    <c:v>0.38216752604414861</c:v>
                  </c:pt>
                  <c:pt idx="3">
                    <c:v>0.20730322723487937</c:v>
                  </c:pt>
                  <c:pt idx="4">
                    <c:v>0.70908479895125254</c:v>
                  </c:pt>
                  <c:pt idx="5">
                    <c:v>0.36198686406488356</c:v>
                  </c:pt>
                  <c:pt idx="6">
                    <c:v>0.44800994834336194</c:v>
                  </c:pt>
                  <c:pt idx="7">
                    <c:v>0.32800323771443907</c:v>
                  </c:pt>
                  <c:pt idx="8">
                    <c:v>0.14470175762434678</c:v>
                  </c:pt>
                  <c:pt idx="9">
                    <c:v>0.83404180020780316</c:v>
                  </c:pt>
                </c:numCache>
              </c:numRef>
            </c:minus>
          </c:errBars>
          <c:xVal>
            <c:numRef>
              <c:f>Sheet1!$L$3:$L$12</c:f>
              <c:numCache>
                <c:formatCode>General</c:formatCode>
                <c:ptCount val="10"/>
                <c:pt idx="0">
                  <c:v>2.2360679774997898</c:v>
                </c:pt>
                <c:pt idx="1">
                  <c:v>3.1622776601683795</c:v>
                </c:pt>
                <c:pt idx="2">
                  <c:v>3.872983346207417</c:v>
                </c:pt>
                <c:pt idx="3">
                  <c:v>4.4721359549995796</c:v>
                </c:pt>
                <c:pt idx="4">
                  <c:v>5</c:v>
                </c:pt>
                <c:pt idx="5">
                  <c:v>5.4772255750516612</c:v>
                </c:pt>
                <c:pt idx="6">
                  <c:v>5.9160797830996161</c:v>
                </c:pt>
                <c:pt idx="7">
                  <c:v>6.324555320336759</c:v>
                </c:pt>
                <c:pt idx="8">
                  <c:v>6.7082039324993694</c:v>
                </c:pt>
                <c:pt idx="9">
                  <c:v>7.0710678118654755</c:v>
                </c:pt>
              </c:numCache>
            </c:numRef>
          </c:xVal>
          <c:yVal>
            <c:numRef>
              <c:f>Sheet1!$J$3:$J$12</c:f>
              <c:numCache>
                <c:formatCode>0.0</c:formatCode>
                <c:ptCount val="10"/>
                <c:pt idx="0">
                  <c:v>4.527537668647466</c:v>
                </c:pt>
                <c:pt idx="1">
                  <c:v>6.2853464926126401</c:v>
                </c:pt>
                <c:pt idx="2">
                  <c:v>7.6250674232915125</c:v>
                </c:pt>
                <c:pt idx="3">
                  <c:v>8.5234759724054925</c:v>
                </c:pt>
                <c:pt idx="4">
                  <c:v>9.6144424334915772</c:v>
                </c:pt>
                <c:pt idx="5">
                  <c:v>10.773418573359658</c:v>
                </c:pt>
                <c:pt idx="6">
                  <c:v>11.47370932640402</c:v>
                </c:pt>
                <c:pt idx="7">
                  <c:v>12.251397798069632</c:v>
                </c:pt>
                <c:pt idx="8">
                  <c:v>13.385572314709249</c:v>
                </c:pt>
                <c:pt idx="9">
                  <c:v>14.255670547298335</c:v>
                </c:pt>
              </c:numCache>
            </c:numRef>
          </c:yVal>
          <c:smooth val="0"/>
        </c:ser>
        <c:ser>
          <c:idx val="1"/>
          <c:order val="1"/>
          <c:tx>
            <c:v>Plus Slope</c:v>
          </c:tx>
          <c:spPr>
            <a:ln w="28575">
              <a:noFill/>
            </a:ln>
          </c:spPr>
          <c:marker>
            <c:symbol val="none"/>
          </c:marker>
          <c:xVal>
            <c:numRef>
              <c:f>Sheet1!$O$3:$O$4</c:f>
              <c:numCache>
                <c:formatCode>General</c:formatCode>
                <c:ptCount val="2"/>
                <c:pt idx="0">
                  <c:v>2.2360679774997898</c:v>
                </c:pt>
                <c:pt idx="1">
                  <c:v>7.0710678118654755</c:v>
                </c:pt>
              </c:numCache>
            </c:numRef>
          </c:xVal>
          <c:yVal>
            <c:numRef>
              <c:f>Sheet1!$M$3:$M$4</c:f>
              <c:numCache>
                <c:formatCode>0.0</c:formatCode>
                <c:ptCount val="2"/>
                <c:pt idx="0">
                  <c:v>4.3304969774143149</c:v>
                </c:pt>
                <c:pt idx="1">
                  <c:v>15.089712347506138</c:v>
                </c:pt>
              </c:numCache>
            </c:numRef>
          </c:yVal>
          <c:smooth val="0"/>
        </c:ser>
        <c:ser>
          <c:idx val="2"/>
          <c:order val="2"/>
          <c:tx>
            <c:v>Minus Slope</c:v>
          </c:tx>
          <c:spPr>
            <a:ln w="28575">
              <a:noFill/>
            </a:ln>
          </c:spPr>
          <c:marker>
            <c:symbol val="none"/>
          </c:marker>
          <c:xVal>
            <c:numRef>
              <c:f>Sheet1!$O$3:$O$4</c:f>
              <c:numCache>
                <c:formatCode>General</c:formatCode>
                <c:ptCount val="2"/>
                <c:pt idx="0">
                  <c:v>2.2360679774997898</c:v>
                </c:pt>
                <c:pt idx="1">
                  <c:v>7.0710678118654755</c:v>
                </c:pt>
              </c:numCache>
            </c:numRef>
          </c:xVal>
          <c:yVal>
            <c:numRef>
              <c:f>Sheet1!$N$3:$N$4</c:f>
              <c:numCache>
                <c:formatCode>0.0</c:formatCode>
                <c:ptCount val="2"/>
                <c:pt idx="0">
                  <c:v>4.724578359880617</c:v>
                </c:pt>
                <c:pt idx="1">
                  <c:v>13.421628747090532</c:v>
                </c:pt>
              </c:numCache>
            </c:numRef>
          </c:yVal>
          <c:smooth val="0"/>
        </c:ser>
        <c:dLbls>
          <c:showLegendKey val="0"/>
          <c:showVal val="0"/>
          <c:showCatName val="0"/>
          <c:showSerName val="0"/>
          <c:showPercent val="0"/>
          <c:showBubbleSize val="0"/>
        </c:dLbls>
        <c:axId val="283470312"/>
        <c:axId val="283096336"/>
      </c:scatterChart>
      <c:valAx>
        <c:axId val="283470312"/>
        <c:scaling>
          <c:orientation val="minMax"/>
        </c:scaling>
        <c:delete val="0"/>
        <c:axPos val="b"/>
        <c:title>
          <c:tx>
            <c:rich>
              <a:bodyPr/>
              <a:lstStyle/>
              <a:p>
                <a:pPr>
                  <a:defRPr/>
                </a:pPr>
                <a:r>
                  <a:rPr lang="en-US"/>
                  <a:t>Square Root Length of Pendulum (√cm)</a:t>
                </a:r>
              </a:p>
            </c:rich>
          </c:tx>
          <c:layout/>
          <c:overlay val="0"/>
        </c:title>
        <c:numFmt formatCode="General" sourceLinked="1"/>
        <c:majorTickMark val="out"/>
        <c:minorTickMark val="none"/>
        <c:tickLblPos val="nextTo"/>
        <c:crossAx val="283096336"/>
        <c:crosses val="autoZero"/>
        <c:crossBetween val="midCat"/>
      </c:valAx>
      <c:valAx>
        <c:axId val="283096336"/>
        <c:scaling>
          <c:orientation val="minMax"/>
        </c:scaling>
        <c:delete val="0"/>
        <c:axPos val="l"/>
        <c:majorGridlines/>
        <c:title>
          <c:tx>
            <c:rich>
              <a:bodyPr rot="-5400000" vert="horz"/>
              <a:lstStyle/>
              <a:p>
                <a:pPr>
                  <a:defRPr/>
                </a:pPr>
                <a:r>
                  <a:rPr lang="en-US"/>
                  <a:t>Period (s)</a:t>
                </a:r>
              </a:p>
            </c:rich>
          </c:tx>
          <c:layout/>
          <c:overlay val="0"/>
        </c:title>
        <c:numFmt formatCode="0.0" sourceLinked="1"/>
        <c:majorTickMark val="out"/>
        <c:minorTickMark val="none"/>
        <c:tickLblPos val="nextTo"/>
        <c:crossAx val="283470312"/>
        <c:crosses val="autoZero"/>
        <c:crossBetween val="midCat"/>
      </c:valAx>
    </c:plotArea>
    <c:plotVisOnly val="1"/>
    <c:dispBlanksAs val="gap"/>
    <c:showDLblsOverMax val="0"/>
  </c:chart>
  <c:spPr>
    <a:solidFill>
      <a:schemeClr val="bg1"/>
    </a:solidFill>
  </c:sp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US"/>
              <a:t>Graph of Period</a:t>
            </a:r>
            <a:r>
              <a:rPr lang="en-US" baseline="0"/>
              <a:t> vs Square Root Length for a  Simple Pendulum</a:t>
            </a:r>
            <a:endParaRPr lang="en-US"/>
          </a:p>
        </c:rich>
      </c:tx>
      <c:layout/>
      <c:overlay val="1"/>
    </c:title>
    <c:autoTitleDeleted val="0"/>
    <c:plotArea>
      <c:layout>
        <c:manualLayout>
          <c:layoutTarget val="inner"/>
          <c:xMode val="edge"/>
          <c:yMode val="edge"/>
          <c:x val="8.1612033505140374E-2"/>
          <c:y val="1.6351785702651497E-2"/>
          <c:w val="0.9000268967515368"/>
          <c:h val="0.88424273078730331"/>
        </c:manualLayout>
      </c:layout>
      <c:scatterChart>
        <c:scatterStyle val="lineMarker"/>
        <c:varyColors val="0"/>
        <c:ser>
          <c:idx val="0"/>
          <c:order val="0"/>
          <c:spPr>
            <a:ln w="28575">
              <a:noFill/>
            </a:ln>
          </c:spPr>
          <c:trendline>
            <c:spPr>
              <a:ln w="19050"/>
            </c:spPr>
            <c:trendlineType val="linear"/>
            <c:backward val="2"/>
            <c:dispRSqr val="0"/>
            <c:dispEq val="1"/>
            <c:trendlineLbl>
              <c:layout>
                <c:manualLayout>
                  <c:x val="-0.39778664819675319"/>
                  <c:y val="0.3473298094005659"/>
                </c:manualLayout>
              </c:layout>
              <c:numFmt formatCode="General" sourceLinked="0"/>
            </c:trendlineLbl>
          </c:trendline>
          <c:errBars>
            <c:errDir val="y"/>
            <c:errBarType val="both"/>
            <c:errValType val="cust"/>
            <c:noEndCap val="0"/>
            <c:plus>
              <c:numRef>
                <c:f>Sheet1!$K$3:$K$12</c:f>
                <c:numCache>
                  <c:formatCode>General</c:formatCode>
                  <c:ptCount val="10"/>
                  <c:pt idx="0">
                    <c:v>0.19088316963211671</c:v>
                  </c:pt>
                  <c:pt idx="1">
                    <c:v>0.44991594553750414</c:v>
                  </c:pt>
                  <c:pt idx="2">
                    <c:v>0.29684640395057293</c:v>
                  </c:pt>
                  <c:pt idx="3">
                    <c:v>0.27708847204661957</c:v>
                  </c:pt>
                  <c:pt idx="4">
                    <c:v>0.55304024772573435</c:v>
                  </c:pt>
                  <c:pt idx="5">
                    <c:v>0.24635217137748988</c:v>
                  </c:pt>
                  <c:pt idx="6">
                    <c:v>0.38556007675610715</c:v>
                  </c:pt>
                  <c:pt idx="7">
                    <c:v>0.61536890615452045</c:v>
                  </c:pt>
                  <c:pt idx="8">
                    <c:v>0.64346100730826095</c:v>
                  </c:pt>
                  <c:pt idx="9">
                    <c:v>0.98981614421548336</c:v>
                  </c:pt>
                </c:numCache>
              </c:numRef>
            </c:plus>
            <c:minus>
              <c:numRef>
                <c:f>Sheet1!$K$3:$K$12</c:f>
                <c:numCache>
                  <c:formatCode>General</c:formatCode>
                  <c:ptCount val="10"/>
                  <c:pt idx="0">
                    <c:v>0.19088316963211671</c:v>
                  </c:pt>
                  <c:pt idx="1">
                    <c:v>0.44991594553750414</c:v>
                  </c:pt>
                  <c:pt idx="2">
                    <c:v>0.29684640395057293</c:v>
                  </c:pt>
                  <c:pt idx="3">
                    <c:v>0.27708847204661957</c:v>
                  </c:pt>
                  <c:pt idx="4">
                    <c:v>0.55304024772573435</c:v>
                  </c:pt>
                  <c:pt idx="5">
                    <c:v>0.24635217137748988</c:v>
                  </c:pt>
                  <c:pt idx="6">
                    <c:v>0.38556007675610715</c:v>
                  </c:pt>
                  <c:pt idx="7">
                    <c:v>0.61536890615452045</c:v>
                  </c:pt>
                  <c:pt idx="8">
                    <c:v>0.64346100730826095</c:v>
                  </c:pt>
                  <c:pt idx="9">
                    <c:v>0.98981614421548336</c:v>
                  </c:pt>
                </c:numCache>
              </c:numRef>
            </c:minus>
          </c:errBars>
          <c:xVal>
            <c:numRef>
              <c:f>Sheet1!$L$3:$L$12</c:f>
              <c:numCache>
                <c:formatCode>General</c:formatCode>
                <c:ptCount val="10"/>
                <c:pt idx="0">
                  <c:v>2.2360679774997898</c:v>
                </c:pt>
                <c:pt idx="1">
                  <c:v>3.1622776601683795</c:v>
                </c:pt>
                <c:pt idx="2">
                  <c:v>3.872983346207417</c:v>
                </c:pt>
                <c:pt idx="3">
                  <c:v>4.4721359549995796</c:v>
                </c:pt>
                <c:pt idx="4">
                  <c:v>5</c:v>
                </c:pt>
                <c:pt idx="5">
                  <c:v>5.4772255750516612</c:v>
                </c:pt>
                <c:pt idx="6">
                  <c:v>5.9160797830996161</c:v>
                </c:pt>
                <c:pt idx="7">
                  <c:v>6.324555320336759</c:v>
                </c:pt>
                <c:pt idx="8">
                  <c:v>6.7082039324993694</c:v>
                </c:pt>
                <c:pt idx="9">
                  <c:v>7.0710678118654755</c:v>
                </c:pt>
              </c:numCache>
            </c:numRef>
          </c:xVal>
          <c:yVal>
            <c:numRef>
              <c:f>Sheet1!$J$3:$J$12</c:f>
              <c:numCache>
                <c:formatCode>0.0</c:formatCode>
                <c:ptCount val="10"/>
                <c:pt idx="0">
                  <c:v>4.278158043805508</c:v>
                </c:pt>
                <c:pt idx="1">
                  <c:v>6.265027707975463</c:v>
                </c:pt>
                <c:pt idx="2">
                  <c:v>7.8988060233417414</c:v>
                </c:pt>
                <c:pt idx="3">
                  <c:v>8.513213436403765</c:v>
                </c:pt>
                <c:pt idx="4">
                  <c:v>9.7498340294078361</c:v>
                </c:pt>
                <c:pt idx="5">
                  <c:v>11.070046698079494</c:v>
                </c:pt>
                <c:pt idx="6">
                  <c:v>11.834832496886852</c:v>
                </c:pt>
                <c:pt idx="7">
                  <c:v>12.602622503940845</c:v>
                </c:pt>
                <c:pt idx="8">
                  <c:v>13.394808597110801</c:v>
                </c:pt>
                <c:pt idx="9">
                  <c:v>13.953857755783448</c:v>
                </c:pt>
              </c:numCache>
            </c:numRef>
          </c:yVal>
          <c:smooth val="0"/>
        </c:ser>
        <c:ser>
          <c:idx val="1"/>
          <c:order val="1"/>
          <c:tx>
            <c:v>Plus Slope</c:v>
          </c:tx>
          <c:spPr>
            <a:ln w="28575">
              <a:noFill/>
            </a:ln>
          </c:spPr>
          <c:marker>
            <c:symbol val="none"/>
          </c:marker>
          <c:trendline>
            <c:spPr>
              <a:ln>
                <a:prstDash val="lgDash"/>
              </a:ln>
            </c:spPr>
            <c:trendlineType val="linear"/>
            <c:backward val="2"/>
            <c:dispRSqr val="0"/>
            <c:dispEq val="1"/>
            <c:trendlineLbl>
              <c:layout>
                <c:manualLayout>
                  <c:x val="-7.5147880820452997E-2"/>
                  <c:y val="6.9032351457460575E-2"/>
                </c:manualLayout>
              </c:layout>
              <c:numFmt formatCode="General" sourceLinked="0"/>
            </c:trendlineLbl>
          </c:trendline>
          <c:xVal>
            <c:numRef>
              <c:f>Sheet1!$O$3:$O$4</c:f>
              <c:numCache>
                <c:formatCode>General</c:formatCode>
                <c:ptCount val="2"/>
                <c:pt idx="0">
                  <c:v>2.2360679774997898</c:v>
                </c:pt>
                <c:pt idx="1">
                  <c:v>7.0710678118654755</c:v>
                </c:pt>
              </c:numCache>
            </c:numRef>
          </c:xVal>
          <c:yVal>
            <c:numRef>
              <c:f>Sheet1!$M$3:$M$4</c:f>
              <c:numCache>
                <c:formatCode>0.0</c:formatCode>
                <c:ptCount val="2"/>
                <c:pt idx="0">
                  <c:v>4.0872748741733913</c:v>
                </c:pt>
                <c:pt idx="1">
                  <c:v>14.943673899998931</c:v>
                </c:pt>
              </c:numCache>
            </c:numRef>
          </c:yVal>
          <c:smooth val="0"/>
        </c:ser>
        <c:ser>
          <c:idx val="2"/>
          <c:order val="2"/>
          <c:tx>
            <c:v>Minus Slope</c:v>
          </c:tx>
          <c:spPr>
            <a:ln w="28575">
              <a:noFill/>
            </a:ln>
          </c:spPr>
          <c:marker>
            <c:symbol val="none"/>
          </c:marker>
          <c:trendline>
            <c:spPr>
              <a:ln>
                <a:prstDash val="sysDash"/>
              </a:ln>
            </c:spPr>
            <c:trendlineType val="linear"/>
            <c:backward val="2"/>
            <c:dispRSqr val="0"/>
            <c:dispEq val="1"/>
            <c:trendlineLbl>
              <c:layout>
                <c:manualLayout>
                  <c:x val="-0.635564425974531"/>
                  <c:y val="0.49323220669839668"/>
                </c:manualLayout>
              </c:layout>
              <c:numFmt formatCode="General" sourceLinked="0"/>
            </c:trendlineLbl>
          </c:trendline>
          <c:xVal>
            <c:numRef>
              <c:f>Sheet1!$O$3:$O$4</c:f>
              <c:numCache>
                <c:formatCode>General</c:formatCode>
                <c:ptCount val="2"/>
                <c:pt idx="0">
                  <c:v>2.2360679774997898</c:v>
                </c:pt>
                <c:pt idx="1">
                  <c:v>7.0710678118654755</c:v>
                </c:pt>
              </c:numCache>
            </c:numRef>
          </c:xVal>
          <c:yVal>
            <c:numRef>
              <c:f>Sheet1!$N$3:$N$4</c:f>
              <c:numCache>
                <c:formatCode>0.0</c:formatCode>
                <c:ptCount val="2"/>
                <c:pt idx="0">
                  <c:v>4.4690412134376247</c:v>
                </c:pt>
                <c:pt idx="1">
                  <c:v>12.964041611567964</c:v>
                </c:pt>
              </c:numCache>
            </c:numRef>
          </c:yVal>
          <c:smooth val="0"/>
        </c:ser>
        <c:dLbls>
          <c:showLegendKey val="0"/>
          <c:showVal val="0"/>
          <c:showCatName val="0"/>
          <c:showSerName val="0"/>
          <c:showPercent val="0"/>
          <c:showBubbleSize val="0"/>
        </c:dLbls>
        <c:axId val="493445872"/>
        <c:axId val="381803864"/>
      </c:scatterChart>
      <c:valAx>
        <c:axId val="493445872"/>
        <c:scaling>
          <c:orientation val="minMax"/>
        </c:scaling>
        <c:delete val="0"/>
        <c:axPos val="b"/>
        <c:title>
          <c:tx>
            <c:rich>
              <a:bodyPr/>
              <a:lstStyle/>
              <a:p>
                <a:pPr>
                  <a:defRPr/>
                </a:pPr>
                <a:r>
                  <a:rPr lang="en-US"/>
                  <a:t>Square Root Length of Pendulum (√cm)</a:t>
                </a:r>
              </a:p>
            </c:rich>
          </c:tx>
          <c:layout/>
          <c:overlay val="0"/>
        </c:title>
        <c:numFmt formatCode="General" sourceLinked="1"/>
        <c:majorTickMark val="out"/>
        <c:minorTickMark val="none"/>
        <c:tickLblPos val="nextTo"/>
        <c:crossAx val="381803864"/>
        <c:crosses val="autoZero"/>
        <c:crossBetween val="midCat"/>
      </c:valAx>
      <c:valAx>
        <c:axId val="381803864"/>
        <c:scaling>
          <c:orientation val="minMax"/>
        </c:scaling>
        <c:delete val="0"/>
        <c:axPos val="l"/>
        <c:majorGridlines/>
        <c:title>
          <c:tx>
            <c:rich>
              <a:bodyPr rot="-5400000" vert="horz"/>
              <a:lstStyle/>
              <a:p>
                <a:pPr>
                  <a:defRPr/>
                </a:pPr>
                <a:r>
                  <a:rPr lang="en-US"/>
                  <a:t>Period (s)</a:t>
                </a:r>
              </a:p>
            </c:rich>
          </c:tx>
          <c:layout/>
          <c:overlay val="0"/>
        </c:title>
        <c:numFmt formatCode="0.0" sourceLinked="1"/>
        <c:majorTickMark val="out"/>
        <c:minorTickMark val="none"/>
        <c:tickLblPos val="nextTo"/>
        <c:crossAx val="493445872"/>
        <c:crosses val="autoZero"/>
        <c:crossBetween val="midCat"/>
      </c:valAx>
    </c:plotArea>
    <c:plotVisOnly val="1"/>
    <c:dispBlanksAs val="gap"/>
    <c:showDLblsOverMax val="0"/>
  </c:chart>
  <c:spPr>
    <a:solidFill>
      <a:schemeClr val="bg1"/>
    </a:solidFill>
  </c:spPr>
  <c:externalData r:id="rId2">
    <c:autoUpdate val="0"/>
  </c:externalData>
  <c:userShapes r:id="rId3"/>
</c:chartSpace>
</file>

<file path=ppt/drawings/drawing1.xml><?xml version="1.0" encoding="utf-8"?>
<c:userShapes xmlns:c="http://schemas.openxmlformats.org/drawingml/2006/chart">
  <cdr:relSizeAnchor xmlns:cdr="http://schemas.openxmlformats.org/drawingml/2006/chartDrawing">
    <cdr:from>
      <cdr:x>0.74074</cdr:x>
      <cdr:y>0.08022</cdr:y>
    </cdr:from>
    <cdr:to>
      <cdr:x>0.85185</cdr:x>
      <cdr:y>0.1337</cdr:y>
    </cdr:to>
    <cdr:sp macro="" textlink="">
      <cdr:nvSpPr>
        <cdr:cNvPr id="2" name="TextBox 1"/>
        <cdr:cNvSpPr txBox="1"/>
      </cdr:nvSpPr>
      <cdr:spPr>
        <a:xfrm xmlns:a="http://schemas.openxmlformats.org/drawingml/2006/main">
          <a:off x="6096000" y="457200"/>
          <a:ext cx="914400" cy="3048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100" dirty="0" smtClean="0"/>
            <a:t>Max slope</a:t>
          </a:r>
          <a:endParaRPr lang="en-US" sz="1100" dirty="0"/>
        </a:p>
      </cdr:txBody>
    </cdr:sp>
  </cdr:relSizeAnchor>
  <cdr:relSizeAnchor xmlns:cdr="http://schemas.openxmlformats.org/drawingml/2006/chartDrawing">
    <cdr:from>
      <cdr:x>0.11111</cdr:x>
      <cdr:y>0.60167</cdr:y>
    </cdr:from>
    <cdr:to>
      <cdr:x>0.22222</cdr:x>
      <cdr:y>0.65515</cdr:y>
    </cdr:to>
    <cdr:sp macro="" textlink="">
      <cdr:nvSpPr>
        <cdr:cNvPr id="3" name="TextBox 1"/>
        <cdr:cNvSpPr txBox="1"/>
      </cdr:nvSpPr>
      <cdr:spPr>
        <a:xfrm xmlns:a="http://schemas.openxmlformats.org/drawingml/2006/main">
          <a:off x="914400" y="3429000"/>
          <a:ext cx="914400" cy="30480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100" dirty="0" smtClean="0"/>
            <a:t>Min slope</a:t>
          </a:r>
          <a:endParaRPr lang="en-US" sz="1100" dirty="0"/>
        </a:p>
      </cdr:txBody>
    </cdr:sp>
  </cdr:relSizeAnchor>
  <cdr:relSizeAnchor xmlns:cdr="http://schemas.openxmlformats.org/drawingml/2006/chartDrawing">
    <cdr:from>
      <cdr:x>0.32407</cdr:x>
      <cdr:y>0.40111</cdr:y>
    </cdr:from>
    <cdr:to>
      <cdr:x>0.43519</cdr:x>
      <cdr:y>0.4546</cdr:y>
    </cdr:to>
    <cdr:sp macro="" textlink="">
      <cdr:nvSpPr>
        <cdr:cNvPr id="4" name="TextBox 1"/>
        <cdr:cNvSpPr txBox="1"/>
      </cdr:nvSpPr>
      <cdr:spPr>
        <a:xfrm xmlns:a="http://schemas.openxmlformats.org/drawingml/2006/main">
          <a:off x="2667000" y="2286000"/>
          <a:ext cx="914400" cy="30480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100" dirty="0" smtClean="0"/>
            <a:t>Line of best fit</a:t>
          </a:r>
          <a:endParaRPr lang="en-US" sz="1100" dirty="0"/>
        </a:p>
      </cdr:txBody>
    </cdr:sp>
  </cdr:relSizeAnchor>
</c:userShap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8ABE3C1-DBE1-495D-B57B-2849774B866A}" type="datetimeFigureOut">
              <a:rPr lang="en-US" dirty="0"/>
              <a:t>7/13/2015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255346" y="2750337"/>
            <a:ext cx="1171888" cy="1356442"/>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6C117F-5CCF-4837-BE5F-2B92066CAFAF}" type="datetimeFigureOut">
              <a:rPr lang="en-US" dirty="0"/>
              <a:t>7/13/2015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309"/>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EB90BD-B6CE-46B7-997F-7313B992CCDC}" type="datetimeFigureOut">
              <a:rPr lang="en-US" dirty="0"/>
              <a:t>7/13/2015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61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B9D11F-B188-461D-B23F-39381795C052}" type="datetimeFigureOut">
              <a:rPr lang="en-US" dirty="0"/>
              <a:t>7/13/2015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E6D8D9-55A2-4063-B0F3-121F44549695}" type="datetimeFigureOut">
              <a:rPr lang="en-US" dirty="0"/>
              <a:t>7/13/2015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D4B24536-994D-4021-A283-9F449C0DB509}" type="datetimeFigureOut">
              <a:rPr lang="en-US" dirty="0"/>
              <a:t>7/13/2015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3CBBBB78-C96F-47B7-AB17-D852CA960AC9}" type="datetimeFigureOut">
              <a:rPr lang="en-US" dirty="0"/>
              <a:t>7/13/2015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FA3F48C-C7C6-4055-9F49-3777875E72AE}" type="datetimeFigureOut">
              <a:rPr lang="en-US" dirty="0"/>
              <a:t>7/13/2015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6178E61D-D431-422C-9764-11DAFE33AB63}" type="datetimeFigureOut">
              <a:rPr lang="en-US" dirty="0"/>
              <a:t>7/13/2015</a:t>
            </a:fld>
            <a:endParaRPr lang="en-US" dirty="0"/>
          </a:p>
        </p:txBody>
      </p:sp>
      <p:sp>
        <p:nvSpPr>
          <p:cNvPr id="5" name="Footer Placeholder 4"/>
          <p:cNvSpPr>
            <a:spLocks noGrp="1"/>
          </p:cNvSpPr>
          <p:nvPr>
            <p:ph type="ftr" sz="quarter" idx="11"/>
          </p:nvPr>
        </p:nvSpPr>
        <p:spPr>
          <a:xfrm>
            <a:off x="680321" y="5936188"/>
            <a:ext cx="6126805" cy="365125"/>
          </a:xfrm>
        </p:spPr>
        <p:txBody>
          <a:bodyPr/>
          <a:lstStyle/>
          <a:p>
            <a:endParaRPr lang="en-US" dirty="0"/>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6D22F896-40B5-4ADD-8801-0D06FADFA09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2DE42F4-6EEF-4EF7-8ED4-2208F0F89A08}" type="datetimeFigureOut">
              <a:rPr lang="en-US" dirty="0"/>
              <a:t>7/13/2015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578ACC-22D6-47C1-A373-4FD133E34F3C}" type="datetimeFigureOut">
              <a:rPr lang="en-US" dirty="0"/>
              <a:t>7/13/2015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729455" y="286989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E5A6C69-6797-4E8A-BF37-F2C3751466E9}" type="datetimeFigureOut">
              <a:rPr lang="en-US" dirty="0"/>
              <a:t>7/13/2015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82014A1-A632-4878-A0D3-F52BA7563730}" type="datetimeFigureOut">
              <a:rPr lang="en-US" dirty="0"/>
              <a:t>7/13/2015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E99F462-093F-4566-844B-4C71F2739DA5}" type="datetimeFigureOut">
              <a:rPr lang="en-US" dirty="0"/>
              <a:t>7/13/2015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D24A7AC-904D-4781-85BA-7D10C17ED021}" type="datetimeFigureOut">
              <a:rPr lang="en-US" dirty="0"/>
              <a:t>7/13/2015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31444B-B92B-4E27-8C94-BB93EAF5CB18}" type="datetimeFigureOut">
              <a:rPr lang="en-US" dirty="0"/>
              <a:t>7/13/2015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3EFA5E-FA76-400D-B3DC-F0BA90E6D107}" type="datetimeFigureOut">
              <a:rPr lang="en-US" dirty="0"/>
              <a:t>7/13/2015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9D6E9DEC-419B-4CC5-A080-3B06BD5A8291}" type="datetimeFigureOut">
              <a:rPr lang="en-US" dirty="0"/>
              <a:t>7/13/2015</a:t>
            </a:fld>
            <a:endParaRPr lang="en-US" dirty="0"/>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t>IB Physics: Chapter 1</a:t>
            </a:r>
            <a:endParaRPr lang="en-CA" dirty="0"/>
          </a:p>
        </p:txBody>
      </p:sp>
      <p:sp>
        <p:nvSpPr>
          <p:cNvPr id="3" name="Subtitle 2"/>
          <p:cNvSpPr>
            <a:spLocks noGrp="1"/>
          </p:cNvSpPr>
          <p:nvPr>
            <p:ph type="subTitle" idx="1"/>
          </p:nvPr>
        </p:nvSpPr>
        <p:spPr/>
        <p:txBody>
          <a:bodyPr/>
          <a:lstStyle/>
          <a:p>
            <a:r>
              <a:rPr lang="en-CA" dirty="0" smtClean="0"/>
              <a:t>Lesson </a:t>
            </a:r>
            <a:r>
              <a:rPr lang="en-CA" dirty="0" smtClean="0"/>
              <a:t>5b: Uncertainty on graphs</a:t>
            </a:r>
            <a:endParaRPr lang="en-CA" dirty="0"/>
          </a:p>
        </p:txBody>
      </p:sp>
    </p:spTree>
    <p:extLst>
      <p:ext uri="{BB962C8B-B14F-4D97-AF65-F5344CB8AC3E}">
        <p14:creationId xmlns:p14="http://schemas.microsoft.com/office/powerpoint/2010/main" val="2726295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Uncertainty and Graphs</a:t>
            </a:r>
            <a:endParaRPr lang="en-US" dirty="0"/>
          </a:p>
        </p:txBody>
      </p:sp>
      <p:sp>
        <p:nvSpPr>
          <p:cNvPr id="3" name="Content Placeholder 2"/>
          <p:cNvSpPr>
            <a:spLocks noGrp="1"/>
          </p:cNvSpPr>
          <p:nvPr>
            <p:ph idx="1"/>
          </p:nvPr>
        </p:nvSpPr>
        <p:spPr>
          <a:xfrm>
            <a:off x="478971" y="2017486"/>
            <a:ext cx="9815211" cy="3918703"/>
          </a:xfrm>
        </p:spPr>
        <p:txBody>
          <a:bodyPr/>
          <a:lstStyle/>
          <a:p>
            <a:r>
              <a:rPr lang="en-US" dirty="0" smtClean="0"/>
              <a:t>On graphs we use “Uncertainty Bars” (sometimes called error bars) to display uncertainty.</a:t>
            </a:r>
          </a:p>
        </p:txBody>
      </p:sp>
      <p:sp>
        <p:nvSpPr>
          <p:cNvPr id="5" name="TextBox 4"/>
          <p:cNvSpPr txBox="1"/>
          <p:nvPr/>
        </p:nvSpPr>
        <p:spPr>
          <a:xfrm>
            <a:off x="478971" y="2830546"/>
            <a:ext cx="3973360" cy="1754326"/>
          </a:xfrm>
          <a:prstGeom prst="rect">
            <a:avLst/>
          </a:prstGeom>
          <a:noFill/>
        </p:spPr>
        <p:txBody>
          <a:bodyPr wrap="square" rtlCol="0">
            <a:spAutoFit/>
          </a:bodyPr>
          <a:lstStyle/>
          <a:p>
            <a:r>
              <a:rPr lang="en-US" dirty="0"/>
              <a:t>You simply plot your point, then draw a line (vertically or horizontally) through the point extending the length of twice your </a:t>
            </a:r>
            <a:r>
              <a:rPr lang="en-US" dirty="0"/>
              <a:t>uncertainty (One uncertainty up (+) and once uncertainty down (-).</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04139" y="2594524"/>
            <a:ext cx="5590043" cy="1990348"/>
          </a:xfrm>
          <a:prstGeom prst="rect">
            <a:avLst/>
          </a:prstGeom>
        </p:spPr>
      </p:pic>
      <p:sp>
        <p:nvSpPr>
          <p:cNvPr id="6" name="TextBox 5"/>
          <p:cNvSpPr txBox="1"/>
          <p:nvPr/>
        </p:nvSpPr>
        <p:spPr>
          <a:xfrm>
            <a:off x="4704139" y="4688114"/>
            <a:ext cx="5590043" cy="646331"/>
          </a:xfrm>
          <a:prstGeom prst="rect">
            <a:avLst/>
          </a:prstGeom>
          <a:noFill/>
        </p:spPr>
        <p:txBody>
          <a:bodyPr wrap="square" rtlCol="0">
            <a:spAutoFit/>
          </a:bodyPr>
          <a:lstStyle/>
          <a:p>
            <a:r>
              <a:rPr lang="en-CA" dirty="0" smtClean="0"/>
              <a:t>The above uncertainty bar uses an </a:t>
            </a:r>
            <a:r>
              <a:rPr lang="en-CA" dirty="0" err="1" smtClean="0"/>
              <a:t>explantion</a:t>
            </a:r>
            <a:r>
              <a:rPr lang="en-CA" dirty="0" smtClean="0"/>
              <a:t> assuming an data point of “25±3”</a:t>
            </a:r>
            <a:endParaRPr lang="en-CA" dirty="0"/>
          </a:p>
        </p:txBody>
      </p:sp>
    </p:spTree>
    <p:extLst>
      <p:ext uri="{BB962C8B-B14F-4D97-AF65-F5344CB8AC3E}">
        <p14:creationId xmlns:p14="http://schemas.microsoft.com/office/powerpoint/2010/main" val="4063243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graphicFrame>
        <p:nvGraphicFramePr>
          <p:cNvPr id="5" name="Chart 4"/>
          <p:cNvGraphicFramePr>
            <a:graphicFrameLocks noGrp="1"/>
          </p:cNvGraphicFramePr>
          <p:nvPr>
            <p:extLst/>
          </p:nvPr>
        </p:nvGraphicFramePr>
        <p:xfrm>
          <a:off x="1760904" y="282494"/>
          <a:ext cx="8670192" cy="6293013"/>
        </p:xfrm>
        <a:graphic>
          <a:graphicData uri="http://schemas.openxmlformats.org/drawingml/2006/chart">
            <c:chart xmlns:c="http://schemas.openxmlformats.org/drawingml/2006/chart" xmlns:r="http://schemas.openxmlformats.org/officeDocument/2006/relationships" r:id="rId2"/>
          </a:graphicData>
        </a:graphic>
      </p:graphicFrame>
      <p:sp>
        <p:nvSpPr>
          <p:cNvPr id="6" name="Oval 5"/>
          <p:cNvSpPr/>
          <p:nvPr/>
        </p:nvSpPr>
        <p:spPr>
          <a:xfrm>
            <a:off x="9067800" y="457200"/>
            <a:ext cx="762000" cy="990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6019801" y="767834"/>
            <a:ext cx="3009157" cy="369332"/>
          </a:xfrm>
          <a:prstGeom prst="rect">
            <a:avLst/>
          </a:prstGeom>
          <a:noFill/>
        </p:spPr>
        <p:txBody>
          <a:bodyPr wrap="none" rtlCol="0">
            <a:spAutoFit/>
          </a:bodyPr>
          <a:lstStyle/>
          <a:p>
            <a:r>
              <a:rPr lang="en-US" dirty="0">
                <a:solidFill>
                  <a:srgbClr val="FF0000"/>
                </a:solidFill>
              </a:rPr>
              <a:t>Example of uncertainty bar</a:t>
            </a:r>
            <a:endParaRPr lang="en-US" dirty="0">
              <a:solidFill>
                <a:srgbClr val="FF0000"/>
              </a:solidFill>
            </a:endParaRPr>
          </a:p>
        </p:txBody>
      </p:sp>
    </p:spTree>
    <p:extLst>
      <p:ext uri="{BB962C8B-B14F-4D97-AF65-F5344CB8AC3E}">
        <p14:creationId xmlns:p14="http://schemas.microsoft.com/office/powerpoint/2010/main" val="755591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Uncertainty in Slope</a:t>
            </a:r>
            <a:endParaRPr lang="en-US" dirty="0"/>
          </a:p>
        </p:txBody>
      </p:sp>
      <p:sp>
        <p:nvSpPr>
          <p:cNvPr id="3" name="Content Placeholder 2"/>
          <p:cNvSpPr>
            <a:spLocks noGrp="1"/>
          </p:cNvSpPr>
          <p:nvPr>
            <p:ph idx="1"/>
          </p:nvPr>
        </p:nvSpPr>
        <p:spPr>
          <a:xfrm>
            <a:off x="680321" y="1988457"/>
            <a:ext cx="9613861" cy="3947732"/>
          </a:xfrm>
        </p:spPr>
        <p:txBody>
          <a:bodyPr>
            <a:normAutofit/>
          </a:bodyPr>
          <a:lstStyle/>
          <a:p>
            <a:r>
              <a:rPr lang="en-US" dirty="0" smtClean="0"/>
              <a:t>When getting the slope of a line, you must draw three lines.</a:t>
            </a:r>
          </a:p>
          <a:p>
            <a:pPr lvl="1"/>
            <a:r>
              <a:rPr lang="en-US" dirty="0" smtClean="0"/>
              <a:t>The first is simply the best fit line.</a:t>
            </a:r>
          </a:p>
          <a:p>
            <a:pPr lvl="1"/>
            <a:r>
              <a:rPr lang="en-US" dirty="0" smtClean="0"/>
              <a:t>The second goes is the “Max” slope.</a:t>
            </a:r>
          </a:p>
          <a:p>
            <a:pPr lvl="2"/>
            <a:r>
              <a:rPr lang="en-US" dirty="0" smtClean="0"/>
              <a:t>Try to draw the steepest slope you can that respects the uncertainty bars, if you can, go from the lowest uncertainty bar on the first data point to the highest uncertainty bar on the last data point.</a:t>
            </a:r>
          </a:p>
          <a:p>
            <a:pPr lvl="1"/>
            <a:r>
              <a:rPr lang="en-US" dirty="0" smtClean="0"/>
              <a:t>The third is the “Min” slope.</a:t>
            </a:r>
          </a:p>
          <a:p>
            <a:pPr lvl="2"/>
            <a:r>
              <a:rPr lang="en-US" dirty="0" smtClean="0"/>
              <a:t>Try to draw that least slope you can that respects the data.  Try to go from the highest uncertainty bar on your first data point and the lowest uncertainty bar on your last data point (this is your “min slope”).</a:t>
            </a:r>
          </a:p>
          <a:p>
            <a:r>
              <a:rPr lang="en-US" dirty="0" smtClean="0"/>
              <a:t>You then determine all three slopes.</a:t>
            </a:r>
            <a:endParaRPr lang="en-US" dirty="0"/>
          </a:p>
        </p:txBody>
      </p:sp>
    </p:spTree>
    <p:extLst>
      <p:ext uri="{BB962C8B-B14F-4D97-AF65-F5344CB8AC3E}">
        <p14:creationId xmlns:p14="http://schemas.microsoft.com/office/powerpoint/2010/main" val="31765971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nvPr>
        </p:nvGraphicFramePr>
        <p:xfrm>
          <a:off x="1981200" y="609601"/>
          <a:ext cx="8229600" cy="569912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1912645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Uncertainty in Slope</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680321" y="2075542"/>
                <a:ext cx="10756936" cy="4209143"/>
              </a:xfrm>
            </p:spPr>
            <p:txBody>
              <a:bodyPr>
                <a:normAutofit fontScale="85000" lnSpcReduction="10000"/>
              </a:bodyPr>
              <a:lstStyle/>
              <a:p>
                <a:r>
                  <a:rPr lang="en-US" dirty="0" smtClean="0"/>
                  <a:t>In the example on the previous slide the Line of Best fit is: y=2.0129x - 0.157</a:t>
                </a:r>
              </a:p>
              <a:p>
                <a:pPr lvl="1"/>
                <a:r>
                  <a:rPr lang="en-US" dirty="0" smtClean="0"/>
                  <a:t>The max Slope is: y=2.454x- 0.9335</a:t>
                </a:r>
              </a:p>
              <a:p>
                <a:pPr lvl="1"/>
                <a:r>
                  <a:rPr lang="en-US" dirty="0" smtClean="0"/>
                  <a:t>The min Slope is: y=1.757x+ 0.5403</a:t>
                </a:r>
              </a:p>
              <a:p>
                <a:r>
                  <a:rPr lang="en-US" dirty="0" smtClean="0"/>
                  <a:t>To get the uncertainty in slope we divide the range between the max and min slopes by 2.</a:t>
                </a:r>
              </a:p>
              <a:p>
                <a:pPr lvl="1"/>
                <a:r>
                  <a:rPr lang="en-US" dirty="0" smtClean="0"/>
                  <a:t>Max Slope- Min slope=</a:t>
                </a:r>
              </a:p>
              <a:p>
                <a:pPr lvl="1"/>
                <a:r>
                  <a:rPr lang="en-US" dirty="0" smtClean="0"/>
                  <a:t>2.454-1.757=0.697</a:t>
                </a:r>
              </a:p>
              <a:p>
                <a:pPr marL="585216" lvl="1" indent="0">
                  <a:buNone/>
                </a:pPr>
                <a14:m>
                  <m:oMathPara xmlns:m="http://schemas.openxmlformats.org/officeDocument/2006/math">
                    <m:oMathParaPr>
                      <m:jc m:val="centerGroup"/>
                    </m:oMathParaPr>
                    <m:oMath xmlns:m="http://schemas.openxmlformats.org/officeDocument/2006/math">
                      <m:f>
                        <m:fPr>
                          <m:ctrlPr>
                            <a:rPr lang="en-US" b="0" i="1" smtClean="0">
                              <a:latin typeface="Cambria Math" panose="02040503050406030204" pitchFamily="18" charset="0"/>
                            </a:rPr>
                          </m:ctrlPr>
                        </m:fPr>
                        <m:num>
                          <m:r>
                            <a:rPr lang="en-US" b="0" i="1" smtClean="0">
                              <a:latin typeface="Cambria Math"/>
                            </a:rPr>
                            <m:t>0697</m:t>
                          </m:r>
                        </m:num>
                        <m:den>
                          <m:r>
                            <a:rPr lang="en-US" b="0" i="1" smtClean="0">
                              <a:latin typeface="Cambria Math"/>
                            </a:rPr>
                            <m:t>2</m:t>
                          </m:r>
                        </m:den>
                      </m:f>
                      <m:r>
                        <a:rPr lang="en-US" b="0" i="1" smtClean="0">
                          <a:latin typeface="Cambria Math"/>
                        </a:rPr>
                        <m:t>=0.3485</m:t>
                      </m:r>
                    </m:oMath>
                  </m:oMathPara>
                </a14:m>
                <a:endParaRPr lang="en-US" dirty="0" smtClean="0"/>
              </a:p>
              <a:p>
                <a:pPr lvl="1"/>
                <a:r>
                  <a:rPr lang="en-US" dirty="0" smtClean="0"/>
                  <a:t>Our uncertainty becomes 0.3</a:t>
                </a:r>
              </a:p>
              <a:p>
                <a:pPr lvl="1"/>
                <a:r>
                  <a:rPr lang="en-US" dirty="0" smtClean="0"/>
                  <a:t>2.0 ± 0.3  (round uncertainty to 1 SF)</a:t>
                </a:r>
              </a:p>
              <a:p>
                <a:r>
                  <a:rPr lang="en-US" dirty="0" smtClean="0"/>
                  <a:t>We could do the same for intercept but that gives us an intercept of 0.2 ± 0.8… By looking at the graph we can see that in all likely hood the intercept is “0”.</a:t>
                </a:r>
              </a:p>
              <a:p>
                <a:r>
                  <a:rPr lang="en-US" dirty="0" smtClean="0"/>
                  <a:t>So the equation becomes</a:t>
                </a:r>
              </a:p>
              <a:p>
                <a:pPr lvl="1"/>
                <a:r>
                  <a:rPr lang="en-US" dirty="0" smtClean="0"/>
                  <a:t>y=(</a:t>
                </a:r>
                <a:r>
                  <a:rPr lang="en-US" dirty="0"/>
                  <a:t>2.0 ± </a:t>
                </a:r>
                <a:r>
                  <a:rPr lang="en-US" dirty="0" smtClean="0"/>
                  <a:t>0.3)x</a:t>
                </a:r>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680321" y="2075542"/>
                <a:ext cx="10756936" cy="4209143"/>
              </a:xfrm>
              <a:blipFill rotWithShape="0">
                <a:blip r:embed="rId2"/>
                <a:stretch>
                  <a:fillRect l="-510" t="-2315" r="-794"/>
                </a:stretch>
              </a:blipFill>
            </p:spPr>
            <p:txBody>
              <a:bodyPr/>
              <a:lstStyle/>
              <a:p>
                <a:r>
                  <a:rPr lang="en-CA">
                    <a:noFill/>
                  </a:rPr>
                  <a:t> </a:t>
                </a:r>
              </a:p>
            </p:txBody>
          </p:sp>
        </mc:Fallback>
      </mc:AlternateContent>
    </p:spTree>
    <p:extLst>
      <p:ext uri="{BB962C8B-B14F-4D97-AF65-F5344CB8AC3E}">
        <p14:creationId xmlns:p14="http://schemas.microsoft.com/office/powerpoint/2010/main" val="3725118566"/>
      </p:ext>
    </p:extLst>
  </p:cSld>
  <p:clrMapOvr>
    <a:masterClrMapping/>
  </p:clrMapOvr>
</p:sld>
</file>

<file path=ppt/theme/theme1.xml><?xml version="1.0" encoding="utf-8"?>
<a:theme xmlns:a="http://schemas.openxmlformats.org/drawingml/2006/main" name="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Berlin</Template>
  <TotalTime>886</TotalTime>
  <Words>338</Words>
  <Application>Microsoft Office PowerPoint</Application>
  <PresentationFormat>Widescreen</PresentationFormat>
  <Paragraphs>37</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Cambria Math</vt:lpstr>
      <vt:lpstr>Trebuchet MS</vt:lpstr>
      <vt:lpstr>Berlin</vt:lpstr>
      <vt:lpstr>IB Physics: Chapter 1</vt:lpstr>
      <vt:lpstr>Uncertainty and Graphs</vt:lpstr>
      <vt:lpstr>PowerPoint Presentation</vt:lpstr>
      <vt:lpstr>Uncertainty in Slope</vt:lpstr>
      <vt:lpstr>PowerPoint Presentation</vt:lpstr>
      <vt:lpstr>Uncertainty in Slope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IB Physics: Chapter 1</dc:title>
  <dc:creator>Aquila</dc:creator>
  <cp:lastModifiedBy>Aquila</cp:lastModifiedBy>
  <cp:revision>53</cp:revision>
  <dcterms:created xsi:type="dcterms:W3CDTF">2015-06-23T04:02:58Z</dcterms:created>
  <dcterms:modified xsi:type="dcterms:W3CDTF">2015-07-14T04:43:29Z</dcterms:modified>
</cp:coreProperties>
</file>